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938-A9A9-4708-BF47-5DBC0AF704B1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A48A1-3B3F-4080-8EA9-2CA49387F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39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69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86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986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2174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3266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586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7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70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08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55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26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185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460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0500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931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8A1-3B3F-4080-8EA9-2CA49387FBA2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54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65D9-1062-4830-8821-7A230E127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6BA9D-94C8-4588-BEC2-15B5BEC3A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19B72-452F-4EA2-B8B9-914621D2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82298-508F-4A1D-A5E2-FB6879F2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6556-6BE9-4FDC-8D61-0E727280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794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E7B4-6BEE-460F-A60C-27835731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F5829-7C52-4AB3-8822-A1BC4367C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AA73D-476D-4926-8DCB-14967689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A59FE-74E4-4848-8CC2-E13B1FE4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3C405-38DA-4AC7-8D9F-B8C28726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18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A2F28-D28E-40F8-85AC-F161D7423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96A5D-0F44-4A40-BD66-648FF046A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F576C-CCB6-42AE-AA8F-4D02E72D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AEC76-842F-4F34-A978-3EE1F21D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BA027-6E61-4FC8-B782-371C40EE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34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E135-8FB3-4ABB-9980-95A0DB0F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69EB-0B90-4178-80A6-23739BDA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8E20F-7B0A-4062-AD9F-17AD4B5D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03056-FB65-4E99-BF17-E32F8DC7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139F-1C45-4D60-AAF2-5FFE19B2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170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B6C3-1596-4CF9-862B-A05E34A1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BEE12-4FF9-4A39-8947-04D3DF15D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F99FC-8667-4DAC-B156-15587EDA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E0F88-1A3D-4C06-9AC6-67D144A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98C5C-BA77-4054-9E9F-AE34D5B5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75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452C-FAB4-4802-AF51-37F750C7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7F83-1235-41D2-8604-42A5D7E2C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B7EAE-A53A-43BD-9C0B-C98678A1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5A1AD-F971-4B44-A08E-109D737C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359FF-90C5-492A-B19F-1C277167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8F45C-EE3A-4646-BC55-05D7C497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301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820B-8E6E-44DC-B1C9-1A92E00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33FCB-7321-4732-8323-31231CB7D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E1890-3C82-4555-8F29-4940D71AD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EB6E3-D7F0-42D7-9454-D22204987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AD609-EC34-4710-BF2F-FA92BEF8A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C89B9-FBDE-4A81-B5A0-C4D61767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A4067-9FEC-4116-844C-4E042D68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9F39F-0EB4-48B0-B070-19CCA7DF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95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418A-9520-4904-87E1-0A440236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9F377-AB7B-497E-BA0C-DD5230EB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88B37-13CF-46CC-A323-3B818D80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E64DF-78A7-4DFD-A875-1176235E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44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55822-69A1-46CA-87F4-C6CEACD1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9D0A3-324E-4671-AFEF-61BEACA0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D9C91-1ED8-4ED9-AB12-5CC77FEF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629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BA3-76E0-4766-9EFE-7CC89A30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E36C1-B119-4AB9-B943-50AE014D7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48AFA-8667-498A-8562-CE2B5C04A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FAD64-F161-4305-A15F-14E2D286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7760D-B170-4ACC-AC1F-770E0F53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762A3-0C92-492A-90B1-E6BD4F0B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757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9F7C-6F0A-4948-9AB7-FA8EBDF3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5C516-3AC1-4606-9DF5-51AA3EEAC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14128-849C-4F21-B015-732B9E86E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DA1A5-AC3D-4300-823D-EE35B2BD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EC807-B42F-43D3-B93E-FD4C136E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6DE7C-E942-47B2-81CE-425D61F7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2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AD170-CAE7-4765-A703-FD4CA70B3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09EB8-AD55-4570-9B6A-B3568B02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01F3E-C102-46D9-8529-F7CC82778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F1CB8-6CB6-4897-8F46-7E23998553BD}" type="datetimeFigureOut">
              <a:rPr lang="en-IN" smtClean="0"/>
              <a:t>13-12-2017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81D5A-1EAA-47C2-A60C-46EECCA3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EA661-3459-4086-8617-DF5896CB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9BB8-12E8-4D69-971C-FFBF62DE2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700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everest.github.io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647E-A7EC-450C-A321-7675FA57F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5963"/>
            <a:ext cx="9144000" cy="2387600"/>
          </a:xfrm>
        </p:spPr>
        <p:txBody>
          <a:bodyPr/>
          <a:lstStyle/>
          <a:p>
            <a:r>
              <a:rPr lang="en-IN" dirty="0"/>
              <a:t>Program Verification Using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92C39-A970-4EEE-B68A-DDF9961DF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467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IN" sz="2800" b="1" dirty="0"/>
              <a:t>Aseem Rastogi</a:t>
            </a:r>
          </a:p>
          <a:p>
            <a:r>
              <a:rPr lang="en-IN" sz="2800" dirty="0"/>
              <a:t>Microsoft Research</a:t>
            </a:r>
          </a:p>
          <a:p>
            <a:endParaRPr lang="en-IN" sz="2800" dirty="0"/>
          </a:p>
          <a:p>
            <a:r>
              <a:rPr lang="en-IN" sz="2800" dirty="0"/>
              <a:t>Winter School in Software Engineering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A80EE-906E-4920-86CA-42DBF6585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91" y="2458491"/>
            <a:ext cx="1356818" cy="13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Congrats, But Does It Help?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3802F-5E50-4F68-8D54-3B3B4A96CD73}"/>
              </a:ext>
            </a:extLst>
          </p:cNvPr>
          <p:cNvSpPr txBox="1"/>
          <p:nvPr/>
        </p:nvSpPr>
        <p:spPr>
          <a:xfrm>
            <a:off x="355600" y="1790700"/>
            <a:ext cx="11620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Finding and Understanding Bugs in C Compilers</a:t>
            </a:r>
          </a:p>
          <a:p>
            <a:r>
              <a:rPr lang="en-IN" sz="2400" dirty="0"/>
              <a:t>Yang et al. PLDI’11</a:t>
            </a:r>
          </a:p>
          <a:p>
            <a:r>
              <a:rPr lang="en-IN" sz="2400" b="1" dirty="0">
                <a:solidFill>
                  <a:srgbClr val="0070C0"/>
                </a:solidFill>
              </a:rPr>
              <a:t>Wrong-code errors</a:t>
            </a:r>
            <a:r>
              <a:rPr lang="en-IN" sz="2400" dirty="0"/>
              <a:t> in </a:t>
            </a:r>
            <a:r>
              <a:rPr lang="en-IN" sz="2400" b="1" dirty="0"/>
              <a:t>GCC: 79</a:t>
            </a:r>
            <a:r>
              <a:rPr lang="en-IN" sz="2400" dirty="0"/>
              <a:t>, </a:t>
            </a:r>
            <a:r>
              <a:rPr lang="en-IN" sz="2400" b="1" dirty="0"/>
              <a:t>LLVM: 202</a:t>
            </a:r>
            <a:r>
              <a:rPr lang="en-IN" sz="2400" dirty="0"/>
              <a:t>, </a:t>
            </a:r>
            <a:r>
              <a:rPr lang="en-IN" sz="2400" b="1" i="1" dirty="0">
                <a:solidFill>
                  <a:srgbClr val="FF0000"/>
                </a:solidFill>
              </a:rPr>
              <a:t>CompCert: …</a:t>
            </a:r>
          </a:p>
          <a:p>
            <a:endParaRPr lang="en-IN" sz="2400" dirty="0"/>
          </a:p>
          <a:p>
            <a:endParaRPr lang="en-IN" sz="2400" dirty="0"/>
          </a:p>
          <a:p>
            <a:r>
              <a:rPr lang="en-IN" sz="3200" dirty="0"/>
              <a:t>IronClad Apps: End-to-End Security via Automated Full-System Verification</a:t>
            </a:r>
          </a:p>
          <a:p>
            <a:r>
              <a:rPr lang="en-IN" sz="2400" dirty="0"/>
              <a:t>Hawblitzel et al. Usenix Security’14</a:t>
            </a:r>
          </a:p>
          <a:p>
            <a:endParaRPr lang="en-IN" sz="2400" dirty="0"/>
          </a:p>
          <a:p>
            <a:endParaRPr lang="en-IN" sz="2400" dirty="0"/>
          </a:p>
          <a:p>
            <a:r>
              <a:rPr lang="en-IN" sz="2400" b="1" i="1" dirty="0"/>
              <a:t>“Almost all the code ran correctly the first time we tried!”**</a:t>
            </a:r>
          </a:p>
        </p:txBody>
      </p:sp>
    </p:spTree>
    <p:extLst>
      <p:ext uri="{BB962C8B-B14F-4D97-AF65-F5344CB8AC3E}">
        <p14:creationId xmlns:p14="http://schemas.microsoft.com/office/powerpoint/2010/main" val="4732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Very Cool! Tell Me More!</a:t>
            </a:r>
            <a:br>
              <a:rPr lang="en-IN" dirty="0"/>
            </a:br>
            <a:r>
              <a:rPr lang="en-IN" sz="2400" dirty="0">
                <a:solidFill>
                  <a:srgbClr val="0070C0"/>
                </a:solidFill>
              </a:rPr>
              <a:t>This Tutorial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BD6C8-9CB4-4F86-8DF6-72E346C7A857}"/>
              </a:ext>
            </a:extLst>
          </p:cNvPr>
          <p:cNvSpPr/>
          <p:nvPr/>
        </p:nvSpPr>
        <p:spPr>
          <a:xfrm>
            <a:off x="4331199" y="2846532"/>
            <a:ext cx="1516653" cy="6696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F7BA00-8828-4829-A56A-5BBF9A90A4B8}"/>
              </a:ext>
            </a:extLst>
          </p:cNvPr>
          <p:cNvSpPr/>
          <p:nvPr/>
        </p:nvSpPr>
        <p:spPr>
          <a:xfrm>
            <a:off x="4330271" y="4743450"/>
            <a:ext cx="1543479" cy="679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Specs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0227BFA3-F121-4975-9350-7E56376F8C3E}"/>
              </a:ext>
            </a:extLst>
          </p:cNvPr>
          <p:cNvCxnSpPr>
            <a:stCxn id="5" idx="1"/>
            <a:endCxn id="6" idx="2"/>
          </p:cNvCxnSpPr>
          <p:nvPr/>
        </p:nvCxnSpPr>
        <p:spPr>
          <a:xfrm rot="10800000" flipV="1">
            <a:off x="4330271" y="3181349"/>
            <a:ext cx="928" cy="1901825"/>
          </a:xfrm>
          <a:prstGeom prst="curvedConnector3">
            <a:avLst>
              <a:gd name="adj1" fmla="val 122583836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D0F004-CD62-487F-8F87-979CB2B37DDD}"/>
              </a:ext>
            </a:extLst>
          </p:cNvPr>
          <p:cNvSpPr txBox="1"/>
          <p:nvPr/>
        </p:nvSpPr>
        <p:spPr>
          <a:xfrm>
            <a:off x="285750" y="3651250"/>
            <a:ext cx="279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Formally prove that the program meets the specifications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7808B8-D9AB-4C18-87BF-FCE84FE42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40" y="2141538"/>
            <a:ext cx="1233471" cy="1233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FA2CF4-3620-4733-819A-8CD8C8DD27EF}"/>
              </a:ext>
            </a:extLst>
          </p:cNvPr>
          <p:cNvSpPr txBox="1"/>
          <p:nvPr/>
        </p:nvSpPr>
        <p:spPr>
          <a:xfrm>
            <a:off x="6273800" y="2247900"/>
            <a:ext cx="5810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25-75 split between theory and practice</a:t>
            </a:r>
          </a:p>
          <a:p>
            <a:endParaRPr lang="en-IN" sz="2400" dirty="0"/>
          </a:p>
          <a:p>
            <a:r>
              <a:rPr lang="en-IN" sz="2400" dirty="0"/>
              <a:t>Theory: Hoare logic, weakest preconditions</a:t>
            </a:r>
          </a:p>
          <a:p>
            <a:endParaRPr lang="en-IN" sz="2400" dirty="0"/>
          </a:p>
          <a:p>
            <a:r>
              <a:rPr lang="en-IN" sz="2400" dirty="0"/>
              <a:t>Practice: Prove correctness of mergesort in F*</a:t>
            </a:r>
          </a:p>
          <a:p>
            <a:endParaRPr lang="en-IN" sz="2400" dirty="0"/>
          </a:p>
          <a:p>
            <a:r>
              <a:rPr lang="en-IN" sz="2400" b="1" i="1" dirty="0">
                <a:solidFill>
                  <a:srgbClr val="FF0000"/>
                </a:solidFill>
              </a:rPr>
              <a:t>It is very important that you have a working F* installation (including the emacs plugin)</a:t>
            </a:r>
          </a:p>
          <a:p>
            <a:endParaRPr lang="en-IN" sz="2400" b="1" i="1" dirty="0">
              <a:solidFill>
                <a:srgbClr val="FF0000"/>
              </a:solidFill>
            </a:endParaRPr>
          </a:p>
          <a:p>
            <a:r>
              <a:rPr lang="en-IN" sz="2400" b="1" i="1" dirty="0">
                <a:solidFill>
                  <a:srgbClr val="FF0000"/>
                </a:solidFill>
              </a:rPr>
              <a:t>If not, shout now!</a:t>
            </a:r>
          </a:p>
        </p:txBody>
      </p:sp>
    </p:spTree>
    <p:extLst>
      <p:ext uri="{BB962C8B-B14F-4D97-AF65-F5344CB8AC3E}">
        <p14:creationId xmlns:p14="http://schemas.microsoft.com/office/powerpoint/2010/main" val="40482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What is F*</a:t>
            </a:r>
            <a:br>
              <a:rPr lang="en-IN" dirty="0"/>
            </a:br>
            <a:r>
              <a:rPr lang="en-IN" sz="2400" dirty="0">
                <a:solidFill>
                  <a:srgbClr val="0070C0"/>
                </a:solidFill>
              </a:rPr>
              <a:t>http://www.fstar-lang.org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3802F-5E50-4F68-8D54-3B3B4A96CD73}"/>
              </a:ext>
            </a:extLst>
          </p:cNvPr>
          <p:cNvSpPr txBox="1"/>
          <p:nvPr/>
        </p:nvSpPr>
        <p:spPr>
          <a:xfrm>
            <a:off x="355600" y="1790700"/>
            <a:ext cx="11620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A framework for verifying functional programs</a:t>
            </a:r>
          </a:p>
          <a:p>
            <a:r>
              <a:rPr lang="en-IN" sz="2400" dirty="0"/>
              <a:t>Effectful functional programs (we will cover very little of the effectful parts though)</a:t>
            </a:r>
          </a:p>
          <a:p>
            <a:endParaRPr lang="en-IN" sz="3200" b="1" i="1" dirty="0"/>
          </a:p>
          <a:p>
            <a:r>
              <a:rPr lang="en-IN" sz="3200" dirty="0"/>
              <a:t>Advanced type system</a:t>
            </a:r>
          </a:p>
          <a:p>
            <a:r>
              <a:rPr lang="en-IN" sz="2400" dirty="0"/>
              <a:t>Specifications are written in the types</a:t>
            </a:r>
          </a:p>
          <a:p>
            <a:endParaRPr lang="en-IN" sz="2400" dirty="0"/>
          </a:p>
          <a:p>
            <a:r>
              <a:rPr lang="en-IN" sz="3200" dirty="0"/>
              <a:t>Semi-automated</a:t>
            </a:r>
          </a:p>
          <a:p>
            <a:r>
              <a:rPr lang="en-IN" sz="2400" dirty="0"/>
              <a:t>Uses an SMT solver at the backend to discharge proof obligation</a:t>
            </a:r>
          </a:p>
          <a:p>
            <a:endParaRPr lang="en-IN" sz="2400" dirty="0"/>
          </a:p>
          <a:p>
            <a:r>
              <a:rPr lang="en-IN" sz="3200" dirty="0"/>
              <a:t>Extracts to OCaml</a:t>
            </a:r>
            <a:r>
              <a:rPr lang="en-IN" sz="2800" baseline="30000" dirty="0"/>
              <a:t>†</a:t>
            </a:r>
            <a:endParaRPr lang="en-IN" sz="3200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15D70-CE6B-4B66-B345-59A748ECB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2862232"/>
            <a:ext cx="2857500" cy="238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1C9EA8-AB1E-472B-9E83-2CDB7F070758}"/>
              </a:ext>
            </a:extLst>
          </p:cNvPr>
          <p:cNvSpPr txBox="1"/>
          <p:nvPr/>
        </p:nvSpPr>
        <p:spPr>
          <a:xfrm>
            <a:off x="8694738" y="5298528"/>
            <a:ext cx="35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/>
              <a:t>https://github.com/FStarLang/FStar</a:t>
            </a:r>
          </a:p>
        </p:txBody>
      </p:sp>
    </p:spTree>
    <p:extLst>
      <p:ext uri="{BB962C8B-B14F-4D97-AF65-F5344CB8AC3E}">
        <p14:creationId xmlns:p14="http://schemas.microsoft.com/office/powerpoint/2010/main" val="3917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F* Team</a:t>
            </a:r>
            <a:br>
              <a:rPr lang="en-IN" dirty="0"/>
            </a:br>
            <a:r>
              <a:rPr lang="en-IN" sz="2400" dirty="0">
                <a:solidFill>
                  <a:srgbClr val="0070C0"/>
                </a:solidFill>
              </a:rPr>
              <a:t>Microsoft Research, INRIA Paris, MIT, Univ. of Edinburgh, …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777C72-28BD-429C-B4F6-9AE190D90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84003"/>
              </p:ext>
            </p:extLst>
          </p:nvPr>
        </p:nvGraphicFramePr>
        <p:xfrm>
          <a:off x="838200" y="1814513"/>
          <a:ext cx="10693400" cy="4618037"/>
        </p:xfrm>
        <a:graphic>
          <a:graphicData uri="http://schemas.openxmlformats.org/drawingml/2006/table">
            <a:tbl>
              <a:tblPr/>
              <a:tblGrid>
                <a:gridCol w="5346700">
                  <a:extLst>
                    <a:ext uri="{9D8B030D-6E8A-4147-A177-3AD203B41FA5}">
                      <a16:colId xmlns:a16="http://schemas.microsoft.com/office/drawing/2014/main" val="331918248"/>
                    </a:ext>
                  </a:extLst>
                </a:gridCol>
                <a:gridCol w="5346700">
                  <a:extLst>
                    <a:ext uri="{9D8B030D-6E8A-4147-A177-3AD203B41FA5}">
                      <a16:colId xmlns:a16="http://schemas.microsoft.com/office/drawing/2014/main" val="3421094391"/>
                    </a:ext>
                  </a:extLst>
                </a:gridCol>
              </a:tblGrid>
              <a:tr h="4618037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Danel Ahman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Benjamin </a:t>
                      </a:r>
                      <a:r>
                        <a:rPr lang="en-IN" sz="2400" dirty="0" err="1"/>
                        <a:t>Beurdouche</a:t>
                      </a:r>
                      <a:r>
                        <a:rPr lang="en-IN" sz="2400" dirty="0"/>
                        <a:t>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Karthikeyan Bhargavan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Antoine Delignat-Lavaud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Victor Dumitrescu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 err="1"/>
                        <a:t>Cédric</a:t>
                      </a:r>
                      <a:r>
                        <a:rPr lang="en-IN" sz="2400" dirty="0"/>
                        <a:t> Fournet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err="1"/>
                        <a:t>Cătălin</a:t>
                      </a:r>
                      <a:r>
                        <a:rPr lang="en-IN" sz="2400" b="0" dirty="0"/>
                        <a:t> </a:t>
                      </a:r>
                      <a:r>
                        <a:rPr lang="en-IN" sz="2400" b="0" dirty="0" err="1"/>
                        <a:t>Hriţcu</a:t>
                      </a:r>
                      <a:r>
                        <a:rPr lang="en-IN" sz="2400" b="0" dirty="0"/>
                        <a:t>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/>
                        <a:t>Markulf Kohlweiss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 err="1"/>
                        <a:t>Qunyan</a:t>
                      </a:r>
                      <a:r>
                        <a:rPr lang="en-IN" sz="2400" dirty="0"/>
                        <a:t> Magnus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Kenji Maillard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Asher Manning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Guido Martínez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Zoe </a:t>
                      </a:r>
                      <a:r>
                        <a:rPr lang="en-IN" sz="2400" dirty="0" err="1"/>
                        <a:t>Paraskevopoulou</a:t>
                      </a:r>
                      <a:r>
                        <a:rPr lang="en-IN" sz="2400" dirty="0"/>
                        <a:t>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Clément Pit-Claudel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Jonathan Protzenko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Tahina Ramananandro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b="1" dirty="0"/>
                        <a:t>Aseem Rastogi</a:t>
                      </a:r>
                      <a:r>
                        <a:rPr lang="en-IN" sz="2400" dirty="0"/>
                        <a:t>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b="1" dirty="0">
                          <a:solidFill>
                            <a:srgbClr val="006400"/>
                          </a:solidFill>
                          <a:effectLst/>
                        </a:rPr>
                        <a:t>Nikhil Swamy</a:t>
                      </a:r>
                      <a:r>
                        <a:rPr lang="en-IN" sz="2400" dirty="0"/>
                        <a:t>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Christoph M. Wintersteiger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Santiago Zanella-</a:t>
                      </a:r>
                      <a:r>
                        <a:rPr lang="en-IN" sz="2400" dirty="0" err="1"/>
                        <a:t>Béguelin</a:t>
                      </a:r>
                      <a:endParaRPr lang="en-IN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012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25FEB9-DA47-4827-BDB6-E0B8E7E350E3}"/>
              </a:ext>
            </a:extLst>
          </p:cNvPr>
          <p:cNvSpPr txBox="1"/>
          <p:nvPr/>
        </p:nvSpPr>
        <p:spPr>
          <a:xfrm>
            <a:off x="869950" y="1625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(A non-exhaustive list of people)</a:t>
            </a:r>
          </a:p>
        </p:txBody>
      </p:sp>
    </p:spTree>
    <p:extLst>
      <p:ext uri="{BB962C8B-B14F-4D97-AF65-F5344CB8AC3E}">
        <p14:creationId xmlns:p14="http://schemas.microsoft.com/office/powerpoint/2010/main" val="147529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A First Taste</a:t>
            </a:r>
            <a:br>
              <a:rPr lang="en-IN" dirty="0"/>
            </a:br>
            <a:r>
              <a:rPr lang="en-IN" sz="2400" dirty="0">
                <a:solidFill>
                  <a:srgbClr val="0070C0"/>
                </a:solidFill>
              </a:rPr>
              <a:t>Factorial program 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FF87F-9A56-4100-B320-028124093C56}"/>
              </a:ext>
            </a:extLst>
          </p:cNvPr>
          <p:cNvSpPr txBox="1"/>
          <p:nvPr/>
        </p:nvSpPr>
        <p:spPr>
          <a:xfrm>
            <a:off x="406400" y="1816100"/>
            <a:ext cx="545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C00FF"/>
                </a:solidFill>
                <a:latin typeface="Consolas" panose="020B0609020204030204" pitchFamily="49" charset="0"/>
              </a:rPr>
              <a:t>let</a:t>
            </a:r>
            <a:r>
              <a:rPr lang="en-IN" dirty="0">
                <a:latin typeface="Consolas" panose="020B0609020204030204" pitchFamily="49" charset="0"/>
              </a:rPr>
              <a:t> </a:t>
            </a:r>
            <a:r>
              <a:rPr lang="en-IN" dirty="0">
                <a:solidFill>
                  <a:srgbClr val="CC00FF"/>
                </a:solidFill>
                <a:latin typeface="Consolas" panose="020B0609020204030204" pitchFamily="49" charset="0"/>
              </a:rPr>
              <a:t>rec</a:t>
            </a:r>
            <a:r>
              <a:rPr lang="en-IN" dirty="0">
                <a:latin typeface="Consolas" panose="020B0609020204030204" pitchFamily="49" charset="0"/>
              </a:rPr>
              <a:t> factorial n =</a:t>
            </a:r>
          </a:p>
          <a:p>
            <a:r>
              <a:rPr lang="en-IN" dirty="0">
                <a:latin typeface="Consolas" panose="020B0609020204030204" pitchFamily="49" charset="0"/>
              </a:rPr>
              <a:t>    </a:t>
            </a:r>
            <a:r>
              <a:rPr lang="en-IN" dirty="0">
                <a:solidFill>
                  <a:srgbClr val="CC00FF"/>
                </a:solidFill>
                <a:latin typeface="Consolas" panose="020B0609020204030204" pitchFamily="49" charset="0"/>
              </a:rPr>
              <a:t>if</a:t>
            </a:r>
            <a:r>
              <a:rPr lang="en-IN" dirty="0">
                <a:latin typeface="Consolas" panose="020B0609020204030204" pitchFamily="49" charset="0"/>
              </a:rPr>
              <a:t> n = 0 </a:t>
            </a:r>
            <a:r>
              <a:rPr lang="en-IN" dirty="0">
                <a:solidFill>
                  <a:srgbClr val="CC00FF"/>
                </a:solidFill>
                <a:latin typeface="Consolas" panose="020B0609020204030204" pitchFamily="49" charset="0"/>
              </a:rPr>
              <a:t>then</a:t>
            </a:r>
            <a:r>
              <a:rPr lang="en-IN" dirty="0">
                <a:latin typeface="Consolas" panose="020B0609020204030204" pitchFamily="49" charset="0"/>
              </a:rPr>
              <a:t> 1</a:t>
            </a:r>
          </a:p>
          <a:p>
            <a:r>
              <a:rPr lang="en-IN" dirty="0">
                <a:latin typeface="Consolas" panose="020B0609020204030204" pitchFamily="49" charset="0"/>
              </a:rPr>
              <a:t>    </a:t>
            </a:r>
            <a:r>
              <a:rPr lang="en-IN" dirty="0">
                <a:solidFill>
                  <a:srgbClr val="CC00FF"/>
                </a:solidFill>
                <a:latin typeface="Consolas" panose="020B0609020204030204" pitchFamily="49" charset="0"/>
              </a:rPr>
              <a:t>else</a:t>
            </a:r>
            <a:r>
              <a:rPr lang="en-IN" dirty="0">
                <a:latin typeface="Consolas" panose="020B0609020204030204" pitchFamily="49" charset="0"/>
              </a:rPr>
              <a:t> n * factorial (n –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2C318-4E34-437C-93B7-284D6780067E}"/>
              </a:ext>
            </a:extLst>
          </p:cNvPr>
          <p:cNvSpPr txBox="1"/>
          <p:nvPr/>
        </p:nvSpPr>
        <p:spPr>
          <a:xfrm>
            <a:off x="406400" y="3422650"/>
            <a:ext cx="387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C00FF"/>
                </a:solidFill>
                <a:latin typeface="Consolas" panose="020B0609020204030204" pitchFamily="49" charset="0"/>
              </a:rPr>
              <a:t>val </a:t>
            </a:r>
            <a:r>
              <a:rPr lang="en-IN" dirty="0">
                <a:latin typeface="Consolas" panose="020B0609020204030204" pitchFamily="49" charset="0"/>
              </a:rPr>
              <a:t>factorial: nat -&gt; nat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DF03D-F663-4B39-A0B8-455DE34C1277}"/>
              </a:ext>
            </a:extLst>
          </p:cNvPr>
          <p:cNvSpPr txBox="1"/>
          <p:nvPr/>
        </p:nvSpPr>
        <p:spPr>
          <a:xfrm>
            <a:off x="438150" y="5015984"/>
            <a:ext cx="732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$ fstar.exe 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Test.fst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Verified module: Test (546 milliseconds)</a:t>
            </a:r>
          </a:p>
          <a:p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All verification conditions discharged successfully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CA3CD-6313-45D8-8D16-58554901436D}"/>
              </a:ext>
            </a:extLst>
          </p:cNvPr>
          <p:cNvSpPr txBox="1"/>
          <p:nvPr/>
        </p:nvSpPr>
        <p:spPr>
          <a:xfrm>
            <a:off x="5778500" y="1878013"/>
            <a:ext cx="6191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/>
              <a:t>What have we verified:</a:t>
            </a:r>
          </a:p>
          <a:p>
            <a:endParaRPr lang="en-IN" sz="2400" dirty="0"/>
          </a:p>
          <a:p>
            <a:r>
              <a:rPr lang="en-IN" sz="2400" dirty="0"/>
              <a:t>-- The function has no side effects</a:t>
            </a:r>
          </a:p>
          <a:p>
            <a:r>
              <a:rPr lang="en-IN" sz="2400" dirty="0"/>
              <a:t>-- The function always terminates</a:t>
            </a:r>
          </a:p>
          <a:p>
            <a:r>
              <a:rPr lang="en-IN" sz="2400" dirty="0"/>
              <a:t>-- The function always returns a natural number</a:t>
            </a:r>
          </a:p>
        </p:txBody>
      </p:sp>
    </p:spTree>
    <p:extLst>
      <p:ext uri="{BB962C8B-B14F-4D97-AF65-F5344CB8AC3E}">
        <p14:creationId xmlns:p14="http://schemas.microsoft.com/office/powerpoint/2010/main" val="39011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Behind the Scenes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3802F-5E50-4F68-8D54-3B3B4A96CD73}"/>
              </a:ext>
            </a:extLst>
          </p:cNvPr>
          <p:cNvSpPr txBox="1"/>
          <p:nvPr/>
        </p:nvSpPr>
        <p:spPr>
          <a:xfrm>
            <a:off x="355600" y="1790700"/>
            <a:ext cx="116205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F* builds a Verification Condition for the program</a:t>
            </a:r>
          </a:p>
          <a:p>
            <a:endParaRPr lang="en-IN" sz="3200" b="1" i="1" dirty="0"/>
          </a:p>
          <a:p>
            <a:r>
              <a:rPr lang="en-IN" sz="3200" dirty="0"/>
              <a:t>And passes the VC to Z3 to check for validity</a:t>
            </a:r>
          </a:p>
          <a:p>
            <a:endParaRPr lang="en-IN" sz="3200" dirty="0"/>
          </a:p>
          <a:p>
            <a:r>
              <a:rPr lang="en-IN" sz="3200" dirty="0"/>
              <a:t>If Z3 succeeds, then the program meets the spec</a:t>
            </a:r>
          </a:p>
          <a:p>
            <a:r>
              <a:rPr lang="en-IN" sz="2400" dirty="0">
                <a:solidFill>
                  <a:srgbClr val="0070C0"/>
                </a:solidFill>
              </a:rPr>
              <a:t>Guaranteed by the proven (not mechanized) metatheory of F*</a:t>
            </a:r>
          </a:p>
        </p:txBody>
      </p:sp>
    </p:spTree>
    <p:extLst>
      <p:ext uri="{BB962C8B-B14F-4D97-AF65-F5344CB8AC3E}">
        <p14:creationId xmlns:p14="http://schemas.microsoft.com/office/powerpoint/2010/main" val="398463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Applications of F*</a:t>
            </a:r>
            <a:br>
              <a:rPr lang="en-IN" dirty="0"/>
            </a:br>
            <a:r>
              <a:rPr lang="en-IN" sz="2400" dirty="0">
                <a:solidFill>
                  <a:srgbClr val="0070C0"/>
                </a:solidFill>
              </a:rPr>
              <a:t>The F* compiler is written in F*!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3802F-5E50-4F68-8D54-3B3B4A96CD73}"/>
              </a:ext>
            </a:extLst>
          </p:cNvPr>
          <p:cNvSpPr txBox="1"/>
          <p:nvPr/>
        </p:nvSpPr>
        <p:spPr>
          <a:xfrm>
            <a:off x="355600" y="1790700"/>
            <a:ext cx="116205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Everest Project </a:t>
            </a:r>
            <a:r>
              <a:rPr lang="en-IN" sz="2400" dirty="0"/>
              <a:t>(</a:t>
            </a:r>
            <a:r>
              <a:rPr lang="en-IN" sz="2400" dirty="0">
                <a:hlinkClick r:id="rId3"/>
              </a:rPr>
              <a:t>https://project-everest.github.io/</a:t>
            </a:r>
            <a:r>
              <a:rPr lang="en-IN" sz="2400" dirty="0"/>
              <a:t>)</a:t>
            </a:r>
          </a:p>
          <a:p>
            <a:r>
              <a:rPr lang="en-IN" sz="2400" dirty="0">
                <a:solidFill>
                  <a:srgbClr val="0070C0"/>
                </a:solidFill>
              </a:rPr>
              <a:t>Aims to build and deploy a verified HTTPS stack</a:t>
            </a:r>
          </a:p>
          <a:p>
            <a:r>
              <a:rPr lang="en-IN" sz="2400" dirty="0">
                <a:solidFill>
                  <a:srgbClr val="0070C0"/>
                </a:solidFill>
              </a:rPr>
              <a:t>Ongoing effort</a:t>
            </a:r>
          </a:p>
          <a:p>
            <a:endParaRPr lang="en-IN" sz="2400" dirty="0">
              <a:solidFill>
                <a:srgbClr val="0070C0"/>
              </a:solidFill>
            </a:endParaRPr>
          </a:p>
          <a:p>
            <a:r>
              <a:rPr lang="en-IN" sz="3200" dirty="0"/>
              <a:t>Verified Cryptographic Libraries</a:t>
            </a:r>
          </a:p>
          <a:p>
            <a:r>
              <a:rPr lang="en-IN" sz="2400" dirty="0"/>
              <a:t>Shipping as part of Firefox 57</a:t>
            </a:r>
          </a:p>
          <a:p>
            <a:endParaRPr lang="en-IN" sz="2400" dirty="0"/>
          </a:p>
          <a:p>
            <a:endParaRPr lang="en-IN" sz="3200" dirty="0"/>
          </a:p>
          <a:p>
            <a:r>
              <a:rPr lang="en-IN" sz="3200" dirty="0"/>
              <a:t>Wys*: Verified DSL for Secure Multi-party Computation</a:t>
            </a:r>
          </a:p>
          <a:p>
            <a:endParaRPr lang="en-IN" sz="3200" dirty="0"/>
          </a:p>
          <a:p>
            <a:r>
              <a:rPr lang="en-IN" sz="3200" dirty="0"/>
              <a:t>As a proof assistant: for several calculi, including a fragment of F*</a:t>
            </a:r>
          </a:p>
          <a:p>
            <a:endParaRPr lang="en-I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07473-4E34-4C20-B97C-467B64A13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849" y="986152"/>
            <a:ext cx="4428151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One Request</a:t>
            </a:r>
            <a:br>
              <a:rPr lang="en-IN" dirty="0"/>
            </a:br>
            <a:r>
              <a:rPr lang="en-IN" sz="2400" dirty="0">
                <a:solidFill>
                  <a:srgbClr val="0070C0"/>
                </a:solidFill>
              </a:rPr>
              <a:t>Please Ask Questions!!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344C8-4C37-480C-886F-063450B83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2026805"/>
            <a:ext cx="5844886" cy="3896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F1F2B0-A220-4537-B8B3-88ED82486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51" y="2026805"/>
            <a:ext cx="5617499" cy="38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Software is Everywhere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7BB30-B32A-4BA4-9743-311AA0368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655845"/>
            <a:ext cx="3903423" cy="2194195"/>
          </a:xfrm>
          <a:prstGeom prst="rect">
            <a:avLst/>
          </a:prstGeom>
        </p:spPr>
      </p:pic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888E1E-120B-4598-9410-60C697F02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02" y="1655845"/>
            <a:ext cx="3090627" cy="2185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80F4A8-42C3-4DB5-8C9E-FBA4895FF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954" y="1655845"/>
            <a:ext cx="2072441" cy="27632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E1954E-70D9-4115-A48B-62434A6A0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18" y="4423075"/>
            <a:ext cx="2601956" cy="19514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84D84A-D7F2-452A-9C44-CE2A7642F3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67" y="4447980"/>
            <a:ext cx="2783957" cy="19865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CBFA5-DBC9-4E5C-B672-67EAF563F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73" y="4775799"/>
            <a:ext cx="2298595" cy="17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Cost of Software Bugs is High</a:t>
            </a: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88501-F552-408E-B172-45C9A064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2" y="1444558"/>
            <a:ext cx="5301329" cy="3871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D73BA-3D5C-4229-9723-C9FA64D1D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477" y="2417696"/>
            <a:ext cx="7570273" cy="1263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73C21-F762-40B8-9A20-60ABE7595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6" y="4476631"/>
            <a:ext cx="2336919" cy="2336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A247DD-525A-4786-8A9E-1FDBDD465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914" y="4540209"/>
            <a:ext cx="7570273" cy="18861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5172BD-B5FF-4EA3-999F-7E8E68E5F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538" y="1477767"/>
            <a:ext cx="7127649" cy="11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Cost of Software Bugs is High</a:t>
            </a: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27CFAB-B568-44A2-B05C-90EF62327F19}"/>
              </a:ext>
            </a:extLst>
          </p:cNvPr>
          <p:cNvSpPr/>
          <p:nvPr/>
        </p:nvSpPr>
        <p:spPr>
          <a:xfrm>
            <a:off x="412750" y="3028950"/>
            <a:ext cx="11296650" cy="10985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/>
              <a:t>We need more reliable and secure software</a:t>
            </a:r>
          </a:p>
        </p:txBody>
      </p:sp>
    </p:spTree>
    <p:extLst>
      <p:ext uri="{BB962C8B-B14F-4D97-AF65-F5344CB8AC3E}">
        <p14:creationId xmlns:p14="http://schemas.microsoft.com/office/powerpoint/2010/main" val="858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Assuring Software Quality Today</a:t>
            </a:r>
            <a:br>
              <a:rPr lang="en-IN" dirty="0"/>
            </a:br>
            <a:r>
              <a:rPr lang="en-IN" sz="2400" dirty="0">
                <a:solidFill>
                  <a:srgbClr val="0070C0"/>
                </a:solidFill>
              </a:rPr>
              <a:t>Software Testing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F595D-9DD5-4857-8797-CB54E41D0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176462"/>
            <a:ext cx="47625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Program Verification</a:t>
            </a:r>
            <a:br>
              <a:rPr lang="en-IN" dirty="0"/>
            </a:br>
            <a:r>
              <a:rPr lang="en-IN" sz="2400" dirty="0">
                <a:solidFill>
                  <a:srgbClr val="0070C0"/>
                </a:solidFill>
              </a:rPr>
              <a:t>Correct-by-construction Software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291AB-E696-4F02-8D1D-B41C114293FF}"/>
              </a:ext>
            </a:extLst>
          </p:cNvPr>
          <p:cNvSpPr txBox="1"/>
          <p:nvPr/>
        </p:nvSpPr>
        <p:spPr>
          <a:xfrm>
            <a:off x="355600" y="1790700"/>
            <a:ext cx="11398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Use a program verifier, proof assistant, theorem prover for dev.</a:t>
            </a:r>
          </a:p>
          <a:p>
            <a:endParaRPr lang="en-IN" sz="3200" dirty="0"/>
          </a:p>
          <a:p>
            <a:endParaRPr lang="en-IN" sz="3200" dirty="0"/>
          </a:p>
          <a:p>
            <a:r>
              <a:rPr lang="en-IN" sz="3200" dirty="0"/>
              <a:t>Formally prove properties of the program during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4F633-342D-4C5A-AF5C-0B1BC81E30F9}"/>
              </a:ext>
            </a:extLst>
          </p:cNvPr>
          <p:cNvSpPr txBox="1"/>
          <p:nvPr/>
        </p:nvSpPr>
        <p:spPr>
          <a:xfrm>
            <a:off x="438150" y="5382220"/>
            <a:ext cx="545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C00FF"/>
                </a:solidFill>
                <a:latin typeface="Consolas" panose="020B0609020204030204" pitchFamily="49" charset="0"/>
              </a:rPr>
              <a:t>let</a:t>
            </a:r>
            <a:r>
              <a:rPr lang="en-IN" dirty="0">
                <a:latin typeface="Consolas" panose="020B0609020204030204" pitchFamily="49" charset="0"/>
              </a:rPr>
              <a:t> sort l =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FE971-F2C7-4A5D-AF28-8B4549A64430}"/>
              </a:ext>
            </a:extLst>
          </p:cNvPr>
          <p:cNvSpPr txBox="1"/>
          <p:nvPr/>
        </p:nvSpPr>
        <p:spPr>
          <a:xfrm>
            <a:off x="438150" y="4894510"/>
            <a:ext cx="545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(spec: sort returns a sorted list)</a:t>
            </a:r>
          </a:p>
        </p:txBody>
      </p:sp>
    </p:spTree>
    <p:extLst>
      <p:ext uri="{BB962C8B-B14F-4D97-AF65-F5344CB8AC3E}">
        <p14:creationId xmlns:p14="http://schemas.microsoft.com/office/powerpoint/2010/main" val="24723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Development Process</a:t>
            </a: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DCFBE9-0A79-48EB-826A-6C23005B6883}"/>
              </a:ext>
            </a:extLst>
          </p:cNvPr>
          <p:cNvSpPr/>
          <p:nvPr/>
        </p:nvSpPr>
        <p:spPr>
          <a:xfrm>
            <a:off x="4553449" y="2255982"/>
            <a:ext cx="1516653" cy="6696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04A70-F4F5-4D25-8281-2CD29C62026B}"/>
              </a:ext>
            </a:extLst>
          </p:cNvPr>
          <p:cNvSpPr txBox="1"/>
          <p:nvPr/>
        </p:nvSpPr>
        <p:spPr>
          <a:xfrm>
            <a:off x="4552521" y="3143250"/>
            <a:ext cx="169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(F*/Dafny/Coq)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0615B8-8ED5-4595-8E70-B0DDC39FAFB6}"/>
              </a:ext>
            </a:extLst>
          </p:cNvPr>
          <p:cNvSpPr/>
          <p:nvPr/>
        </p:nvSpPr>
        <p:spPr>
          <a:xfrm>
            <a:off x="4552521" y="4152900"/>
            <a:ext cx="1543479" cy="679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Specs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DAFAF-9656-41F2-96BE-AD65A699F156}"/>
              </a:ext>
            </a:extLst>
          </p:cNvPr>
          <p:cNvSpPr txBox="1"/>
          <p:nvPr/>
        </p:nvSpPr>
        <p:spPr>
          <a:xfrm>
            <a:off x="4374356" y="4974709"/>
            <a:ext cx="205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Also within the tool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1C6B9DFB-7115-4512-A662-E3E659815A2E}"/>
              </a:ext>
            </a:extLst>
          </p:cNvPr>
          <p:cNvCxnSpPr>
            <a:stCxn id="3" idx="1"/>
            <a:endCxn id="6" idx="2"/>
          </p:cNvCxnSpPr>
          <p:nvPr/>
        </p:nvCxnSpPr>
        <p:spPr>
          <a:xfrm rot="10800000" flipV="1">
            <a:off x="4552521" y="2590799"/>
            <a:ext cx="928" cy="1901825"/>
          </a:xfrm>
          <a:prstGeom prst="curvedConnector3">
            <a:avLst>
              <a:gd name="adj1" fmla="val 122583836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2EF8E8-D5FD-4F5D-8DED-36F451126B31}"/>
              </a:ext>
            </a:extLst>
          </p:cNvPr>
          <p:cNvSpPr txBox="1"/>
          <p:nvPr/>
        </p:nvSpPr>
        <p:spPr>
          <a:xfrm>
            <a:off x="285750" y="3060700"/>
            <a:ext cx="279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Formally prove that the program meets the specifications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8B40C60-8442-4188-B603-1F3205F3B5F6}"/>
              </a:ext>
            </a:extLst>
          </p:cNvPr>
          <p:cNvSpPr/>
          <p:nvPr/>
        </p:nvSpPr>
        <p:spPr>
          <a:xfrm>
            <a:off x="6427492" y="2438399"/>
            <a:ext cx="1598908" cy="304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3E595-0A18-4B0E-B0C9-AAB275C1E3D7}"/>
              </a:ext>
            </a:extLst>
          </p:cNvPr>
          <p:cNvSpPr txBox="1"/>
          <p:nvPr/>
        </p:nvSpPr>
        <p:spPr>
          <a:xfrm>
            <a:off x="8421459" y="2138719"/>
            <a:ext cx="2999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Extract code to a language such as OCaml or C</a:t>
            </a:r>
          </a:p>
          <a:p>
            <a:endParaRPr lang="en-IN" sz="2400" dirty="0"/>
          </a:p>
          <a:p>
            <a:r>
              <a:rPr lang="en-IN" sz="2400" dirty="0"/>
              <a:t>Compile to executable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85E252-DB5A-48EA-B0F8-B9490C34C6D4}"/>
              </a:ext>
            </a:extLst>
          </p:cNvPr>
          <p:cNvSpPr txBox="1"/>
          <p:nvPr/>
        </p:nvSpPr>
        <p:spPr>
          <a:xfrm>
            <a:off x="914400" y="5943600"/>
            <a:ext cx="1091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/>
              <a:t>Prove absence of bugs rather than that the program runs successfully on certain inputs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AB394A-FF64-4FD4-B94B-EF39F6100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52" y="5180338"/>
            <a:ext cx="538015" cy="7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  <p:bldP spid="12" grpId="0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EA7B-A2A9-43DF-A1D4-6E2170A1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5425"/>
            <a:ext cx="10515600" cy="1325563"/>
          </a:xfrm>
        </p:spPr>
        <p:txBody>
          <a:bodyPr/>
          <a:lstStyle/>
          <a:p>
            <a:r>
              <a:rPr lang="en-IN" dirty="0"/>
              <a:t>Success Stories of Program Verification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smart homes">
            <a:extLst>
              <a:ext uri="{FF2B5EF4-FFF2-40B4-BE49-F238E27FC236}">
                <a16:creationId xmlns:a16="http://schemas.microsoft.com/office/drawing/2014/main" id="{E96F01D7-E2AA-4B12-9E7E-DFFA90B7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8825" y="552450"/>
            <a:ext cx="8134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3802F-5E50-4F68-8D54-3B3B4A96CD73}"/>
              </a:ext>
            </a:extLst>
          </p:cNvPr>
          <p:cNvSpPr txBox="1"/>
          <p:nvPr/>
        </p:nvSpPr>
        <p:spPr>
          <a:xfrm>
            <a:off x="355600" y="1790700"/>
            <a:ext cx="11398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The CompCert C compiler</a:t>
            </a:r>
          </a:p>
          <a:p>
            <a:r>
              <a:rPr lang="en-IN" sz="2400" dirty="0"/>
              <a:t>Formally verified C compiler written in Coq</a:t>
            </a:r>
          </a:p>
          <a:p>
            <a:endParaRPr lang="en-IN" sz="2400" dirty="0"/>
          </a:p>
          <a:p>
            <a:endParaRPr lang="en-IN" sz="2400" dirty="0"/>
          </a:p>
          <a:p>
            <a:r>
              <a:rPr lang="en-IN" sz="3200" dirty="0"/>
              <a:t>Operating system kernels</a:t>
            </a:r>
          </a:p>
          <a:p>
            <a:r>
              <a:rPr lang="en-IN" sz="2400" dirty="0"/>
              <a:t>Verve (Boogie), seL4 (Isabelle), CertiKOS (Coq)</a:t>
            </a:r>
          </a:p>
          <a:p>
            <a:endParaRPr lang="en-IN" sz="2400" dirty="0"/>
          </a:p>
          <a:p>
            <a:endParaRPr lang="en-IN" sz="3200" dirty="0"/>
          </a:p>
          <a:p>
            <a:r>
              <a:rPr lang="en-IN" sz="3200" dirty="0"/>
              <a:t>Software stack</a:t>
            </a:r>
          </a:p>
          <a:p>
            <a:r>
              <a:rPr lang="en-IN" sz="2400" dirty="0"/>
              <a:t>IronClad (Dafny)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6C931A-366A-4903-AD12-21446047A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62" y="2082800"/>
            <a:ext cx="4029075" cy="381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6FF667-B675-447A-A458-F659AA899EA0}"/>
              </a:ext>
            </a:extLst>
          </p:cNvPr>
          <p:cNvSpPr txBox="1"/>
          <p:nvPr/>
        </p:nvSpPr>
        <p:spPr>
          <a:xfrm>
            <a:off x="2895600" y="6283652"/>
            <a:ext cx="924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(Mathematical proofs such as the proof of the 4-color theorem)</a:t>
            </a:r>
          </a:p>
        </p:txBody>
      </p:sp>
    </p:spTree>
    <p:extLst>
      <p:ext uri="{BB962C8B-B14F-4D97-AF65-F5344CB8AC3E}">
        <p14:creationId xmlns:p14="http://schemas.microsoft.com/office/powerpoint/2010/main" val="13642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L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606</Words>
  <Application>Microsoft Office PowerPoint</Application>
  <PresentationFormat>Widescreen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Consolas</vt:lpstr>
      <vt:lpstr>Courier New</vt:lpstr>
      <vt:lpstr>Office Theme</vt:lpstr>
      <vt:lpstr>Program Verification Using </vt:lpstr>
      <vt:lpstr>One Request Please Ask Questions!!</vt:lpstr>
      <vt:lpstr>Software is Everywhere</vt:lpstr>
      <vt:lpstr>Cost of Software Bugs is High</vt:lpstr>
      <vt:lpstr>Cost of Software Bugs is High</vt:lpstr>
      <vt:lpstr>Assuring Software Quality Today Software Testing</vt:lpstr>
      <vt:lpstr>Program Verification Correct-by-construction Software</vt:lpstr>
      <vt:lpstr>Development Process</vt:lpstr>
      <vt:lpstr>Success Stories of Program Verification</vt:lpstr>
      <vt:lpstr>Congrats, But Does It Help?</vt:lpstr>
      <vt:lpstr>Very Cool! Tell Me More! This Tutorial</vt:lpstr>
      <vt:lpstr>What is F* http://www.fstar-lang.org</vt:lpstr>
      <vt:lpstr>F* Team Microsoft Research, INRIA Paris, MIT, Univ. of Edinburgh, …</vt:lpstr>
      <vt:lpstr>A First Taste Factorial program </vt:lpstr>
      <vt:lpstr>Behind the Scenes</vt:lpstr>
      <vt:lpstr>Applications of F* The F* compiler is written in F*!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Verification Using F*</dc:title>
  <dc:creator>Aseem Rastogi</dc:creator>
  <cp:lastModifiedBy>Aseem Rastogi</cp:lastModifiedBy>
  <cp:revision>483</cp:revision>
  <dcterms:created xsi:type="dcterms:W3CDTF">2017-12-13T15:58:20Z</dcterms:created>
  <dcterms:modified xsi:type="dcterms:W3CDTF">2017-12-14T18:06:16Z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aseemr@microsoft.com</vt:lpwstr>
  </property>
  <property fmtid="{D5CDD505-2E9C-101B-9397-08002B2CF9AE}" pid="5" name="MSIP_Label_f42aa342-8706-4288-bd11-ebb85995028c_SetDate">
    <vt:lpwstr>2017-12-13T15:59:42.1623018Z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